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6" r:id="rId3"/>
    <p:sldId id="354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52" r:id="rId12"/>
    <p:sldId id="355" r:id="rId13"/>
    <p:sldId id="353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4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9811A-6E94-8242-496A-79DE64B20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B0A3A-0D5A-E8FC-AD4A-833A15DC8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2F0F-1F64-6A2A-8A9F-7F5C6EE4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91C4F-AE99-AA55-701D-C5F4FECD6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92594-198B-746E-9CA4-270A5B64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3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B0BFE-07DD-6916-18CE-19EFA3D3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89975-675B-6FCE-FA86-BAC84BADB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7518D-ECF3-2688-A433-DCABBBC03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3FDE-EAAE-70C7-7227-DE2659519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E3EE6-102E-993A-8593-839BCA8F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1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F878B1-2A58-7E72-5B63-F65333F83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C67F4-23EF-259C-86E0-CAA6DEB51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8B3B5-61E1-8E9D-601A-11BD654A9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6F867-7ADA-34CE-33E3-042A161A0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7039C-F324-3FB4-8E99-04D5CAE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1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C8EF8-8B08-B50A-F357-9062230F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ED5CF-C4C3-1F09-EDF1-4DBD631AB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AAB5F-37E7-603F-ECBA-D202F7E1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E61A6-A321-BABD-4EFA-684FD6512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D62B2-019F-8993-B08D-13A28999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5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9BFA8-FCF0-CB07-E80E-69193D2F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62E2C-9FBB-2CE2-BDC2-ED8E9F456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4C746-198A-3186-E674-561AD078C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058B7-A95B-6A49-8ABA-9FBE9D7D5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2CC10-55B2-5A1A-2434-119382A7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3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0DC38-E1F1-6964-2C27-841F4AFB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F9482-15D7-82ED-3019-9D60717F0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729C8-A2D6-A4F6-C011-AD7969CF1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C1684-1FBC-B2BB-E37C-A5825976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A5763-AFFD-278A-0CA6-DD4D15DBF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102AF-5402-FDD9-C497-06341833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4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C1EE0-A6E5-DB4A-0326-7867876DD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73107-0FAC-C133-F2BF-5C5F30622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2DB97-AEAA-684F-D44D-B8FE2831C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8C58A5-A193-D2F0-E2E4-367EF09F9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D6EFF5-45AA-82C3-1F4F-EAE9941307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9D8B25-98B2-9FAF-EC28-9F982C1ED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09CC12-0288-C7A7-703F-EE07EF391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AD2B5-E751-548C-9E07-C0E3E49B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1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E5B14-12BE-A1AF-F238-97A41DCEF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D605E-2EB5-C2EE-0EA2-72D5E827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C37065-5BD9-CEC0-859F-B08C7779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460C1-9B7D-E883-F4DF-9296E80AA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5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00F96E-C3D9-5885-503D-4A74A7100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8EF89D-7069-3DF9-AC12-B85E199D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4043F-2880-80AE-2C40-CB6003DD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4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B674A-335F-123E-A999-E6A319D2C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A6E96-382D-1471-E65A-D851ECB62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67134-8F3D-15FA-F1A5-3C17E96C3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7A3CD-5A44-8EC2-980F-8B2A75B4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C5702-892D-0DC6-CA55-D6A6AAB9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71458-DF7A-8A19-7047-7924F8F42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7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D3424-D131-CE75-D0ED-0B47EEC1D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547112-0370-81F8-2920-47A8C640A7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EDA9E-0D23-BDF2-EFA1-A6CDE36C3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38CB7-FA4E-293B-CB8A-866CB7D4F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159237-41C2-4860-74A8-23CB5A5C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A15A8-F2AC-2A92-8F94-42FFA31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5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E16CE0-8C44-FE16-CCAD-1307C89C6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97303-A39A-2A2A-4E5F-2EC3C199E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5D979-3B8D-F455-3860-9955BB4F3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374B8-9FC1-4A63-8CD1-8334E5EF64B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06D40-8F89-B0C2-1BC9-DF29B9A0B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95B8C-E5AF-DFF1-74FB-E81A68A338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CDAEC-912A-4A8C-B4F3-45EAC6A9F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0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A886-44AF-9D80-20B0-8211BF045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D911C-04AD-BECB-862C-50E74CAB8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D498B1-F2D8-3B33-124D-7480464B4A9E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6C54C9C-737C-7DF8-02BF-E7A1C87B24D1}"/>
              </a:ext>
            </a:extLst>
          </p:cNvPr>
          <p:cNvSpPr txBox="1"/>
          <p:nvPr/>
        </p:nvSpPr>
        <p:spPr>
          <a:xfrm>
            <a:off x="1038406" y="1948158"/>
            <a:ext cx="8796709" cy="1923604"/>
          </a:xfrm>
          <a:prstGeom prst="rect">
            <a:avLst/>
          </a:prstGeom>
          <a:noFill/>
        </p:spPr>
        <p:txBody>
          <a:bodyPr wrap="square" bIns="9144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Revenue</a:t>
            </a:r>
          </a:p>
          <a:p>
            <a:pPr algn="ctr">
              <a:spcAft>
                <a:spcPts val="1200"/>
              </a:spcAft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Substantial Funding for the</a:t>
            </a:r>
          </a:p>
          <a:p>
            <a:pPr algn="ctr">
              <a:spcAft>
                <a:spcPts val="1200"/>
              </a:spcAft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Parks and Recreation Department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777B66-7AB5-696D-D55D-439B516E6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99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A886-44AF-9D80-20B0-8211BF045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D911C-04AD-BECB-862C-50E74CAB8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D498B1-F2D8-3B33-124D-7480464B4A9E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6C54C9C-737C-7DF8-02BF-E7A1C87B24D1}"/>
              </a:ext>
            </a:extLst>
          </p:cNvPr>
          <p:cNvSpPr txBox="1"/>
          <p:nvPr/>
        </p:nvSpPr>
        <p:spPr>
          <a:xfrm>
            <a:off x="1027611" y="1757201"/>
            <a:ext cx="8796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Pricing Worksheet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(Recommended)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777B66-7AB5-696D-D55D-439B516E6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0453" y="2399930"/>
            <a:ext cx="9299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&amp; General Expenditures	 $81,917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8735103" y="3456100"/>
            <a:ext cx="185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========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0453" y="5482902"/>
            <a:ext cx="9144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as a % of Expenditures 		     112%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0453" y="4516699"/>
            <a:ext cx="9299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Required Pricing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($91,817 / 23)		  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 3,996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09687" y="2991848"/>
            <a:ext cx="9299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 for Capital Improvements		 $10,000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3378922" y="3786010"/>
            <a:ext cx="7289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Budgeted Cost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Reserve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$91,917</a:t>
            </a:r>
          </a:p>
        </p:txBody>
      </p:sp>
    </p:spTree>
    <p:extLst>
      <p:ext uri="{BB962C8B-B14F-4D97-AF65-F5344CB8AC3E}">
        <p14:creationId xmlns:p14="http://schemas.microsoft.com/office/powerpoint/2010/main" val="3673983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D7E3E-4238-BE17-F042-4A98509499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88F6-539C-C8F7-7437-7033F2FFDB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DD9570-924C-25FB-76CD-801BF9018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8D827B-8F35-2DE2-E11F-83FE85CB6D3B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4A37597-9CED-FF1B-DCDE-3577A4262C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20D4BBB-82DF-1F38-FD44-F800B8984599}"/>
              </a:ext>
            </a:extLst>
          </p:cNvPr>
          <p:cNvSpPr txBox="1"/>
          <p:nvPr/>
        </p:nvSpPr>
        <p:spPr>
          <a:xfrm>
            <a:off x="1027611" y="1633798"/>
            <a:ext cx="98032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rate: 3622.73 (2,300-6,000)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 rate: 3600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number of amenities: 3.82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with playground: 3,681 (2,500-6,000)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with Bathhouse: 3,433 (2,500-3,900)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with boat launch: 3,600 (2,500-5,000)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with pool: 3,935 (2,900-6,000)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with laundry: 3,483 (3,200-3,900)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with store: 3,828 (2,500-6,000)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with beach: 3,585 (2,500-5,000)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with water/sewer: 3,583 (2,500-6,000)</a:t>
            </a:r>
          </a:p>
          <a:p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14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A7936-FABD-2AA5-CA4F-CDC70C9E0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5D12B-F1E1-67EF-5F84-EA7F31095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7D082-2D88-A59A-F115-F5810AAFF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FAEC58-4172-DEAE-6BD5-E65090FA086B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28E57D27-DE0B-13E0-965E-DEBF5BC940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9CAA9ED-EBAC-35B2-42E6-668A0D9F6C28}"/>
              </a:ext>
            </a:extLst>
          </p:cNvPr>
          <p:cNvSpPr txBox="1"/>
          <p:nvPr/>
        </p:nvSpPr>
        <p:spPr>
          <a:xfrm>
            <a:off x="1027611" y="1633798"/>
            <a:ext cx="9803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rate with our amenities - $3521/site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Justifiable $300 lake premium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per site: $3821</a:t>
            </a:r>
            <a:endParaRPr lang="en-US" sz="28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544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93F63-985B-177E-4165-100B23B9C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3F81B-7312-0449-E48B-C68935862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272DE-38DC-0E70-8BE0-A718F1990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5E17C8-F306-B422-A461-9A0A23BE7693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5E66E7F-0913-4E87-7A27-456B3E7516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F4DAF59-37B1-CC39-6021-F4737E85F03E}"/>
              </a:ext>
            </a:extLst>
          </p:cNvPr>
          <p:cNvSpPr txBox="1"/>
          <p:nvPr/>
        </p:nvSpPr>
        <p:spPr>
          <a:xfrm>
            <a:off x="1027611" y="1633798"/>
            <a:ext cx="9803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Rate: $3,800 - $87,400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income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RV storage – 23 x $200 - $4,600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Boat storage – 5 x $200 - $1,000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Total: $93,000</a:t>
            </a:r>
          </a:p>
        </p:txBody>
      </p:sp>
    </p:spTree>
    <p:extLst>
      <p:ext uri="{BB962C8B-B14F-4D97-AF65-F5344CB8AC3E}">
        <p14:creationId xmlns:p14="http://schemas.microsoft.com/office/powerpoint/2010/main" val="241957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4D1BE7-3F29-0112-5D52-8EF6464D1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2BBC-764E-8B3B-B438-58AEEEDEC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40FF6-91D2-FAF2-D4DE-CCE705141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F07A10-EED1-C6F7-4E0E-9462FF99CB52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C126ADE-0E94-7D24-8FC3-A772BE3CC166}"/>
              </a:ext>
            </a:extLst>
          </p:cNvPr>
          <p:cNvSpPr txBox="1"/>
          <p:nvPr/>
        </p:nvSpPr>
        <p:spPr>
          <a:xfrm>
            <a:off x="1038406" y="1948158"/>
            <a:ext cx="8796709" cy="2231380"/>
          </a:xfrm>
          <a:prstGeom prst="rect">
            <a:avLst/>
          </a:prstGeom>
          <a:noFill/>
        </p:spPr>
        <p:txBody>
          <a:bodyPr wrap="square" bIns="91440" rtlCol="0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Rate Recommendation - $3,800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income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RV storage – 23 x $200 - $4,600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Boat storage – 5 x $200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ADAB9C-CFF6-455E-AFFC-A274B3DA7B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0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D7798-45A6-3DEE-C985-26E0CB517B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5345B-F6D4-31D6-0EB8-538F885E8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7BC0B-1132-78BC-465C-011ED8909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3EB14E-7C91-9F29-89BE-84F02DDEB5A7}"/>
              </a:ext>
            </a:extLst>
          </p:cNvPr>
          <p:cNvSpPr txBox="1"/>
          <p:nvPr/>
        </p:nvSpPr>
        <p:spPr>
          <a:xfrm>
            <a:off x="1524000" y="2735345"/>
            <a:ext cx="9670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/ Vacation Program:			$52,907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C328E-FFB7-B768-E4CB-3E4654E8E28B}"/>
              </a:ext>
            </a:extLst>
          </p:cNvPr>
          <p:cNvSpPr txBox="1"/>
          <p:nvPr/>
        </p:nvSpPr>
        <p:spPr>
          <a:xfrm>
            <a:off x="1524000" y="3460977"/>
            <a:ext cx="8875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School Program:				$32,107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6DAEC9-E33C-A62F-1767-76C01E64582D}"/>
              </a:ext>
            </a:extLst>
          </p:cNvPr>
          <p:cNvSpPr txBox="1"/>
          <p:nvPr/>
        </p:nvSpPr>
        <p:spPr>
          <a:xfrm>
            <a:off x="1524000" y="4186609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Campground:					$  8,489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E37F3FF-3A2B-33AB-F436-D0941A172CC0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97811BE-4196-A9FB-8004-A126D4E26E93}"/>
              </a:ext>
            </a:extLst>
          </p:cNvPr>
          <p:cNvSpPr txBox="1"/>
          <p:nvPr/>
        </p:nvSpPr>
        <p:spPr>
          <a:xfrm>
            <a:off x="1038406" y="1948158"/>
            <a:ext cx="8796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Expenditures Reported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9395AF-878F-7141-93FC-1DF329B9B9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B6E21F6-1650-78E1-96AB-431283EF8B63}"/>
              </a:ext>
            </a:extLst>
          </p:cNvPr>
          <p:cNvSpPr txBox="1"/>
          <p:nvPr/>
        </p:nvSpPr>
        <p:spPr>
          <a:xfrm>
            <a:off x="1524000" y="4808846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Expense:					$52,826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852CA0-3C92-7179-E550-D1D1DB12A127}"/>
              </a:ext>
            </a:extLst>
          </p:cNvPr>
          <p:cNvSpPr txBox="1"/>
          <p:nvPr/>
        </p:nvSpPr>
        <p:spPr>
          <a:xfrm>
            <a:off x="3264195" y="5535404"/>
            <a:ext cx="730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Total Expenditures:	$146,329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40084E-BA14-6CF3-AC4E-E5ADDFDCC5D3}"/>
              </a:ext>
            </a:extLst>
          </p:cNvPr>
          <p:cNvSpPr txBox="1"/>
          <p:nvPr/>
        </p:nvSpPr>
        <p:spPr>
          <a:xfrm>
            <a:off x="8710294" y="5172125"/>
            <a:ext cx="185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========</a:t>
            </a:r>
          </a:p>
        </p:txBody>
      </p:sp>
    </p:spTree>
    <p:extLst>
      <p:ext uri="{BB962C8B-B14F-4D97-AF65-F5344CB8AC3E}">
        <p14:creationId xmlns:p14="http://schemas.microsoft.com/office/powerpoint/2010/main" val="133880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A886-44AF-9D80-20B0-8211BF045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D911C-04AD-BECB-862C-50E74CAB8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9" y="2790942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Revenue:	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Calculated $2,900 X 23   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$ 66,700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D498B1-F2D8-3B33-124D-7480464B4A9E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6C54C9C-737C-7DF8-02BF-E7A1C87B24D1}"/>
              </a:ext>
            </a:extLst>
          </p:cNvPr>
          <p:cNvSpPr txBox="1"/>
          <p:nvPr/>
        </p:nvSpPr>
        <p:spPr>
          <a:xfrm>
            <a:off x="551121" y="1904241"/>
            <a:ext cx="11089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Campground Revenue vs Campground &amp; General Expense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777B66-7AB5-696D-D55D-439B516E6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4000" y="4808846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Expense:					$52,826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3264195" y="5535404"/>
            <a:ext cx="730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Total Expense:		 $61,315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9" y="4082288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Expense:				$  8,489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8710294" y="5172125"/>
            <a:ext cx="185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========</a:t>
            </a:r>
          </a:p>
        </p:txBody>
      </p:sp>
    </p:spTree>
    <p:extLst>
      <p:ext uri="{BB962C8B-B14F-4D97-AF65-F5344CB8AC3E}">
        <p14:creationId xmlns:p14="http://schemas.microsoft.com/office/powerpoint/2010/main" val="354823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A886-44AF-9D80-20B0-8211BF045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D911C-04AD-BECB-862C-50E74CAB8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9" y="2790942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Revenue:	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Calculated $2,900 X 23    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$66,700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D498B1-F2D8-3B33-124D-7480464B4A9E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6C54C9C-737C-7DF8-02BF-E7A1C87B24D1}"/>
              </a:ext>
            </a:extLst>
          </p:cNvPr>
          <p:cNvSpPr txBox="1"/>
          <p:nvPr/>
        </p:nvSpPr>
        <p:spPr>
          <a:xfrm>
            <a:off x="1038406" y="1948158"/>
            <a:ext cx="8796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Campground Revenue vs Expenditures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777B66-7AB5-696D-D55D-439B516E6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7" y="3572171"/>
            <a:ext cx="10668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&amp; General Expenditures	 $61,315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8809531" y="3991911"/>
            <a:ext cx="185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========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7" y="4595777"/>
            <a:ext cx="9144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as a % of Expenditures		    109%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8B7C40-BF0F-C172-BAEF-E6A31F1B791B}"/>
              </a:ext>
            </a:extLst>
          </p:cNvPr>
          <p:cNvSpPr txBox="1"/>
          <p:nvPr/>
        </p:nvSpPr>
        <p:spPr>
          <a:xfrm>
            <a:off x="277455" y="5387141"/>
            <a:ext cx="114705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clear whether this is planned, or just so. Is it the stated goal of Campground revenues to cover the Campground AND P&amp;R General Expenses? Analysis proceeds as if it is the case that the Campground Revenue should be priced to cover the Campground AND P&amp;R General Expenses. </a:t>
            </a:r>
          </a:p>
        </p:txBody>
      </p:sp>
    </p:spTree>
    <p:extLst>
      <p:ext uri="{BB962C8B-B14F-4D97-AF65-F5344CB8AC3E}">
        <p14:creationId xmlns:p14="http://schemas.microsoft.com/office/powerpoint/2010/main" val="249003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A886-44AF-9D80-20B0-8211BF045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D911C-04AD-BECB-862C-50E74CAB8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395B7F-5909-7A9B-F214-1E8628EBB1D8}"/>
              </a:ext>
            </a:extLst>
          </p:cNvPr>
          <p:cNvSpPr txBox="1"/>
          <p:nvPr/>
        </p:nvSpPr>
        <p:spPr>
          <a:xfrm>
            <a:off x="1524000" y="2735345"/>
            <a:ext cx="9670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/ Vacation Program:			$85,487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1371C-1244-DA05-946C-5B3411C0530F}"/>
              </a:ext>
            </a:extLst>
          </p:cNvPr>
          <p:cNvSpPr txBox="1"/>
          <p:nvPr/>
        </p:nvSpPr>
        <p:spPr>
          <a:xfrm>
            <a:off x="1524000" y="3460977"/>
            <a:ext cx="8875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School Program:				$27,145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4000" y="4186609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(~10k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compared to past 8 years):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$17,449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D498B1-F2D8-3B33-124D-7480464B4A9E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6C54C9C-737C-7DF8-02BF-E7A1C87B24D1}"/>
              </a:ext>
            </a:extLst>
          </p:cNvPr>
          <p:cNvSpPr txBox="1"/>
          <p:nvPr/>
        </p:nvSpPr>
        <p:spPr>
          <a:xfrm>
            <a:off x="1038406" y="1948158"/>
            <a:ext cx="8796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P&amp;R Total Expenditures Budgeted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777B66-7AB5-696D-D55D-439B516E6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4000" y="4808846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Expense:					$64,468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2923952" y="5535404"/>
            <a:ext cx="7744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Total Budgeted:		    $194,549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8710294" y="5172125"/>
            <a:ext cx="185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========</a:t>
            </a:r>
          </a:p>
        </p:txBody>
      </p:sp>
    </p:spTree>
    <p:extLst>
      <p:ext uri="{BB962C8B-B14F-4D97-AF65-F5344CB8AC3E}">
        <p14:creationId xmlns:p14="http://schemas.microsoft.com/office/powerpoint/2010/main" val="251199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A886-44AF-9D80-20B0-8211BF045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D911C-04AD-BECB-862C-50E74CAB8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9" y="2790942"/>
            <a:ext cx="9407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Anticipated Campground Revenue: 			 -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Pricing -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Calculated $3,200 X 23   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$73,600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D498B1-F2D8-3B33-124D-7480464B4A9E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6C54C9C-737C-7DF8-02BF-E7A1C87B24D1}"/>
              </a:ext>
            </a:extLst>
          </p:cNvPr>
          <p:cNvSpPr txBox="1"/>
          <p:nvPr/>
        </p:nvSpPr>
        <p:spPr>
          <a:xfrm>
            <a:off x="1038406" y="1948158"/>
            <a:ext cx="8796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Budget Analysis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777B66-7AB5-696D-D55D-439B516E6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4000" y="4808846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Expense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(Budgeted)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		$64,468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200614" y="5667015"/>
            <a:ext cx="10889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&amp; General Budgeted Expense:     $81,917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9" y="4082288"/>
            <a:ext cx="940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Expense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(Budgeted)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	$17,449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8710294" y="5172125"/>
            <a:ext cx="185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========</a:t>
            </a:r>
          </a:p>
        </p:txBody>
      </p:sp>
    </p:spTree>
    <p:extLst>
      <p:ext uri="{BB962C8B-B14F-4D97-AF65-F5344CB8AC3E}">
        <p14:creationId xmlns:p14="http://schemas.microsoft.com/office/powerpoint/2010/main" val="159802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A886-44AF-9D80-20B0-8211BF045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D911C-04AD-BECB-862C-50E74CAB8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D498B1-F2D8-3B33-124D-7480464B4A9E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6C54C9C-737C-7DF8-02BF-E7A1C87B24D1}"/>
              </a:ext>
            </a:extLst>
          </p:cNvPr>
          <p:cNvSpPr txBox="1"/>
          <p:nvPr/>
        </p:nvSpPr>
        <p:spPr>
          <a:xfrm>
            <a:off x="1027611" y="1757201"/>
            <a:ext cx="87967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Revenue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(Anticipated)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 Expenditures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(Budgeted)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777B66-7AB5-696D-D55D-439B516E6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8" y="4334758"/>
            <a:ext cx="9299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&amp; General Expenditures	 $81,917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8735103" y="4846609"/>
            <a:ext cx="185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========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8" y="5369829"/>
            <a:ext cx="91440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as a % of Expenditures*		   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</a:p>
          <a:p>
            <a:endParaRPr lang="en-US" sz="2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Reminder: Based on Campground covering the Campground AND budgeted P&amp;R General Expenses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8" y="3124725"/>
            <a:ext cx="9407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Anticipated Campground Revenue: 			 -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Pricing -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Calculated $3,200 X 23    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$73,600</a:t>
            </a:r>
          </a:p>
        </p:txBody>
      </p:sp>
    </p:spTree>
    <p:extLst>
      <p:ext uri="{BB962C8B-B14F-4D97-AF65-F5344CB8AC3E}">
        <p14:creationId xmlns:p14="http://schemas.microsoft.com/office/powerpoint/2010/main" val="3897691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7A886-44AF-9D80-20B0-8211BF045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1"/>
            <a:ext cx="9144000" cy="66043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DEVELOPMENT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D911C-04AD-BECB-862C-50E74CAB8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15618"/>
            <a:ext cx="9144000" cy="44896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Campground Rate Analysis/Recommendation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D498B1-F2D8-3B33-124D-7480464B4A9E}"/>
              </a:ext>
            </a:extLst>
          </p:cNvPr>
          <p:cNvCxnSpPr>
            <a:cxnSpLocks/>
          </p:cNvCxnSpPr>
          <p:nvPr/>
        </p:nvCxnSpPr>
        <p:spPr>
          <a:xfrm>
            <a:off x="935665" y="1499191"/>
            <a:ext cx="101540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6C54C9C-737C-7DF8-02BF-E7A1C87B24D1}"/>
              </a:ext>
            </a:extLst>
          </p:cNvPr>
          <p:cNvSpPr txBox="1"/>
          <p:nvPr/>
        </p:nvSpPr>
        <p:spPr>
          <a:xfrm>
            <a:off x="1027611" y="1757201"/>
            <a:ext cx="8796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Pricing Worksheet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(Breakeven)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777B66-7AB5-696D-D55D-439B516E6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5" y="169028"/>
            <a:ext cx="1288633" cy="122869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8" y="2751508"/>
            <a:ext cx="9299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Campground &amp; General Expenditures	 $81,917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8809531" y="4674966"/>
            <a:ext cx="185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========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3998" y="5369829"/>
            <a:ext cx="9144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as a % of Expenditures		    100%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0EEDA9-F8F9-9729-E79E-1AADA8463F2C}"/>
              </a:ext>
            </a:extLst>
          </p:cNvPr>
          <p:cNvSpPr txBox="1"/>
          <p:nvPr/>
        </p:nvSpPr>
        <p:spPr>
          <a:xfrm>
            <a:off x="1520453" y="3742214"/>
            <a:ext cx="9299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Breakeven Pricing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($81,817 / 23)			 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 3,557</a:t>
            </a:r>
          </a:p>
        </p:txBody>
      </p:sp>
    </p:spTree>
    <p:extLst>
      <p:ext uri="{BB962C8B-B14F-4D97-AF65-F5344CB8AC3E}">
        <p14:creationId xmlns:p14="http://schemas.microsoft.com/office/powerpoint/2010/main" val="220767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</TotalTime>
  <Words>762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ECONOMIC DEVELOPMENT COMMITTEE</vt:lpstr>
      <vt:lpstr>ECONOMIC DEVELOPMENT COMMITTEE</vt:lpstr>
      <vt:lpstr>ECONOMIC DEVELOPMENT COMMITTEE</vt:lpstr>
      <vt:lpstr>ECONOMIC DEVELOPMENT COMMITTEE</vt:lpstr>
      <vt:lpstr>ECONOMIC DEVELOPMENT COMMITTEE</vt:lpstr>
      <vt:lpstr>ECONOMIC DEVELOPMENT COMMITTEE</vt:lpstr>
      <vt:lpstr>ECONOMIC DEVELOPMENT COMMITTEE</vt:lpstr>
      <vt:lpstr>ECONOMIC DEVELOPMENT COMMITTEE</vt:lpstr>
      <vt:lpstr>ECONOMIC DEVELOPMENT COMMITTEE</vt:lpstr>
      <vt:lpstr>ECONOMIC DEVELOPMENT COMMITTEE</vt:lpstr>
      <vt:lpstr>ECONOMIC DEVELOPMENT COMMITTEE</vt:lpstr>
      <vt:lpstr>ECONOMIC DEVELOPMENT COMMITTEE</vt:lpstr>
      <vt:lpstr>ECONOMIC DEVELOPMENT COMMITTEE</vt:lpstr>
    </vt:vector>
  </TitlesOfParts>
  <Company>IKO Industries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Ashland Power Plant</dc:title>
  <dc:creator>Charles Bozzello</dc:creator>
  <cp:lastModifiedBy>Jennie Angell</cp:lastModifiedBy>
  <cp:revision>86</cp:revision>
  <cp:lastPrinted>2024-12-11T21:52:54Z</cp:lastPrinted>
  <dcterms:created xsi:type="dcterms:W3CDTF">2024-01-23T15:57:34Z</dcterms:created>
  <dcterms:modified xsi:type="dcterms:W3CDTF">2025-01-19T19:28:53Z</dcterms:modified>
</cp:coreProperties>
</file>